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55651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>
            <a:gsLst>
              <a:gs pos="0">
                <a:srgbClr val="007795"/>
              </a:gs>
              <a:gs pos="55000">
                <a:srgbClr val="47BBE0"/>
              </a:gs>
              <a:gs pos="100000">
                <a:srgbClr val="007795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  <a:defRPr sz="48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R="64008" lvl="0" algn="r">
              <a:spcBef>
                <a:spcPts val="400"/>
              </a:spcBef>
              <a:spcAft>
                <a:spcPts val="0"/>
              </a:spcAft>
              <a:buSzPts val="1836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324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grpSp>
        <p:nvGrpSpPr>
          <p:cNvPr id="19" name="Google Shape;19;p2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20" name="Google Shape;20;p2"/>
            <p:cNvSpPr/>
            <p:nvPr/>
          </p:nvSpPr>
          <p:spPr>
            <a:xfrm>
              <a:off x="1687513" y="4832896"/>
              <a:ext cx="7456487" cy="518816"/>
            </a:xfrm>
            <a:custGeom>
              <a:avLst/>
              <a:gdLst/>
              <a:ahLst/>
              <a:cxnLst/>
              <a:rect l="l" t="t" r="r" b="b"/>
              <a:pathLst>
                <a:path w="4697" h="367" extrusionOk="0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9CCADC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5443" y="5135526"/>
              <a:ext cx="9108557" cy="838200"/>
            </a:xfrm>
            <a:custGeom>
              <a:avLst/>
              <a:gdLst/>
              <a:ahLst/>
              <a:cxnLst/>
              <a:rect l="l" t="t" r="r" b="b"/>
              <a:pathLst>
                <a:path w="5760" h="528" extrusionOk="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0" y="4883888"/>
              <a:ext cx="9144000" cy="1981200"/>
            </a:xfrm>
            <a:custGeom>
              <a:avLst/>
              <a:gdLst/>
              <a:ahLst/>
              <a:cxnLst/>
              <a:rect l="l" t="t" r="r" b="b"/>
              <a:pathLst>
                <a:path w="5760" h="1248" extrusionOk="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tx="0" ty="0" sx="50000" sy="50000" flip="none" algn="t"/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cxnSp>
          <p:nvCxnSpPr>
            <p:cNvPr id="23" name="Google Shape;23;p2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w="12050" cap="flat" cmpd="sng">
              <a:solidFill>
                <a:srgbClr val="93C5D8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4" name="Google Shape;24;p2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7F0F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body" idx="1"/>
          </p:nvPr>
        </p:nvSpPr>
        <p:spPr>
          <a:xfrm rot="5400000">
            <a:off x="2378964" y="-440436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 rot="5400000">
            <a:off x="4936367" y="2182285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body" idx="1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  <a:defRPr sz="48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64"/>
              <a:buNone/>
              <a:defRPr sz="23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9" name="Google Shape;39;p4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0" name="Google Shape;40;p4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9504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9504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Сравнение" type="twoTxTwoObj">
  <p:cSld name="TWO_OBJECTS_WITH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2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3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2232" algn="l">
              <a:spcBef>
                <a:spcPts val="400"/>
              </a:spcBef>
              <a:spcAft>
                <a:spcPts val="0"/>
              </a:spcAft>
              <a:buSzPts val="1632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2232" algn="l">
              <a:spcBef>
                <a:spcPts val="0"/>
              </a:spcBef>
              <a:spcAft>
                <a:spcPts val="0"/>
              </a:spcAft>
              <a:buSzPts val="1632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Lucida Sans"/>
              <a:buNone/>
              <a:defRPr sz="25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1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1088"/>
              <a:buNone/>
              <a:defRPr sz="1600"/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2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6776" algn="l">
              <a:spcBef>
                <a:spcPts val="400"/>
              </a:spcBef>
              <a:spcAft>
                <a:spcPts val="0"/>
              </a:spcAft>
              <a:buSzPts val="2176"/>
              <a:buChar char="🞂"/>
              <a:defRPr sz="3200"/>
            </a:lvl1pPr>
            <a:lvl2pPr marL="914400" lvl="1" indent="-406400" algn="l">
              <a:spcBef>
                <a:spcPts val="324"/>
              </a:spcBef>
              <a:spcAft>
                <a:spcPts val="0"/>
              </a:spcAft>
              <a:buSzPts val="2800"/>
              <a:buChar char="◦"/>
              <a:defRPr sz="2800"/>
            </a:lvl2pPr>
            <a:lvl3pPr marL="1371600" lvl="2" indent="-381000" algn="l">
              <a:spcBef>
                <a:spcPts val="35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marR="18288" lvl="0" indent="-228600" algn="r">
              <a:spcBef>
                <a:spcPts val="400"/>
              </a:spcBef>
              <a:spcAft>
                <a:spcPts val="0"/>
              </a:spcAft>
              <a:buSzPts val="952"/>
              <a:buNone/>
              <a:defRPr sz="1400"/>
            </a:lvl1pPr>
            <a:lvl2pPr marL="914400" lvl="1" indent="-304800" algn="l">
              <a:spcBef>
                <a:spcPts val="324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2100" algn="l">
              <a:spcBef>
                <a:spcPts val="35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>
            <a:spLocks noGrp="1"/>
          </p:cNvSpPr>
          <p:nvPr>
            <p:ph type="pic" idx="2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ucida Sans"/>
              <a:buNone/>
              <a:defRPr sz="30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1" name="Google Shape;81;p10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83" name="Google Shape;83;p10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3C5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4" name="Google Shape;84;p10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5" name="Google Shape;85;p10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3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9" name="Google Shape;9;p1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3C5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518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914400" marR="0" lvl="1" indent="-374650" algn="l" rtl="0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1371600" marR="0" lvl="2" indent="-361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1828800" marR="0" lvl="3" indent="-3492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2286000" marR="0" lvl="4" indent="-3429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2743200" marR="0" lvl="5" indent="-3429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3200400" marR="0" lvl="6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3657600" marR="0" lvl="7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4114800" marR="0" lvl="8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xmP05kRBmo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channel/UCdZutxI1UnH9N3Fh_TeQ4Kw" TargetMode="External"/><Relationship Id="rId4" Type="http://schemas.openxmlformats.org/officeDocument/2006/relationships/hyperlink" Target="https://www.youtube.com/watch?v=XJcAojU4jMQ&amp;t=1009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wICyav2DD_1NZqIvf6F7J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ogiclike.com/igry-zadaniya/5-let" TargetMode="External"/><Relationship Id="rId4" Type="http://schemas.openxmlformats.org/officeDocument/2006/relationships/hyperlink" Target="https://www.igraemsa.ru/igry-dlja-detej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>
            <a:spLocks noGrp="1"/>
          </p:cNvSpPr>
          <p:nvPr>
            <p:ph type="ctrTitle"/>
          </p:nvPr>
        </p:nvSpPr>
        <p:spPr>
          <a:xfrm>
            <a:off x="1115616" y="1700808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</a:pPr>
            <a:r>
              <a:rPr lang="ru-RU" dirty="0"/>
              <a:t>У меня ничего не получается </a:t>
            </a:r>
            <a:endParaRPr dirty="0"/>
          </a:p>
        </p:txBody>
      </p:sp>
      <p:sp>
        <p:nvSpPr>
          <p:cNvPr id="103" name="Google Shape;103;p13"/>
          <p:cNvSpPr txBox="1"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64008" lvl="0" indent="0" algn="r" rtl="0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ru-RU" dirty="0"/>
              <a:t>Как уйти от отчаяния в период самоизоляции с детьми 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5805264"/>
            <a:ext cx="2160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Подготовил: воспитатель Чубрынина М.Д.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95736" y="406656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РОДИТЕЛЬСКИЙ ВСЕОБУЧ. </a:t>
            </a:r>
          </a:p>
          <a:p>
            <a:pPr algn="ctr"/>
            <a:r>
              <a:rPr lang="ru-RU" dirty="0" smtClean="0"/>
              <a:t>ИНТЕРНЕТ- ЛЕКТОРИЙ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ru-RU" b="1"/>
              <a:t>Что нужно прямо сейчас: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ru-RU"/>
              <a:t>Понимать, что происходит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ru-RU"/>
              <a:t>Много двигаться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ru-RU"/>
              <a:t>Общение  друзьями  - даже онлайн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ru-RU"/>
              <a:t>Одобрение родителей 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ru-RU" b="1"/>
              <a:t>Что ему нужно будет потом? 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ru-RU"/>
              <a:t>Умение организовать свою работу 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ru-RU"/>
              <a:t>Адекватная самооценка  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ru-RU"/>
              <a:t> </a:t>
            </a:r>
            <a:endParaRPr/>
          </a:p>
          <a:p>
            <a:pPr marL="365760" lvl="0" indent="-13944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/>
          </a:p>
        </p:txBody>
      </p:sp>
      <p:sp>
        <p:nvSpPr>
          <p:cNvPr id="158" name="Google Shape;158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90"/>
              <a:buFont typeface="Lucida Sans"/>
              <a:buNone/>
            </a:pPr>
            <a:r>
              <a:rPr lang="ru-RU" sz="3690"/>
              <a:t>Ваш ребенок школьник на онлайн-обучении </a:t>
            </a:r>
            <a:endParaRPr sz="369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98"/>
              <a:buChar char="🞂"/>
            </a:pPr>
            <a:r>
              <a:rPr lang="ru-RU" sz="2497"/>
              <a:t>Простыми словами объяснить, что происходит</a:t>
            </a:r>
            <a:endParaRPr/>
          </a:p>
          <a:p>
            <a:pPr marL="365760" lvl="0" indent="-256032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698"/>
              <a:buChar char="🞂"/>
            </a:pPr>
            <a:r>
              <a:rPr lang="ru-RU" sz="2497"/>
              <a:t>Помочь организовать процесс учебы </a:t>
            </a:r>
            <a:endParaRPr/>
          </a:p>
          <a:p>
            <a:pPr marL="621792" lvl="1" indent="-228600" algn="l" rtl="0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SzPts val="2127"/>
              <a:buNone/>
            </a:pPr>
            <a:r>
              <a:rPr lang="ru-RU" sz="2127"/>
              <a:t>Режим дня </a:t>
            </a:r>
            <a:endParaRPr/>
          </a:p>
          <a:p>
            <a:pPr marL="621792" lvl="1" indent="-228600" algn="l" rtl="0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SzPts val="2127"/>
              <a:buNone/>
            </a:pPr>
            <a:r>
              <a:rPr lang="ru-RU" sz="2127"/>
              <a:t>Рабочее место</a:t>
            </a:r>
            <a:endParaRPr/>
          </a:p>
          <a:p>
            <a:pPr marL="621792" lvl="1" indent="-228600" algn="l" rtl="0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SzPts val="2127"/>
              <a:buNone/>
            </a:pPr>
            <a:r>
              <a:rPr lang="ru-RU" sz="2127"/>
              <a:t>Технические сложности </a:t>
            </a:r>
            <a:endParaRPr/>
          </a:p>
          <a:p>
            <a:pPr marL="621792" lvl="1" indent="-228600" algn="l" rtl="0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SzPts val="2127"/>
              <a:buNone/>
            </a:pPr>
            <a:endParaRPr sz="2127"/>
          </a:p>
          <a:p>
            <a:pPr marL="365760" lvl="0" indent="-256032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698"/>
              <a:buChar char="🞂"/>
            </a:pPr>
            <a:r>
              <a:rPr lang="ru-RU" sz="2497"/>
              <a:t>Сосредоточиться на процессе, а  потом уже на результатах</a:t>
            </a:r>
            <a:endParaRPr/>
          </a:p>
          <a:p>
            <a:pPr marL="365760" lvl="0" indent="-256032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698"/>
              <a:buChar char="🞂"/>
            </a:pPr>
            <a:r>
              <a:rPr lang="ru-RU" sz="2497"/>
              <a:t>Научить приемам эвристики:</a:t>
            </a:r>
            <a:endParaRPr/>
          </a:p>
          <a:p>
            <a:pPr marL="621792" lvl="1" indent="-228599" algn="l" rtl="0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SzPts val="2127"/>
              <a:buChar char="◦"/>
            </a:pPr>
            <a:r>
              <a:rPr lang="ru-RU" sz="2127"/>
              <a:t> Поиск нового в решении, работе с информацией</a:t>
            </a:r>
            <a:endParaRPr/>
          </a:p>
          <a:p>
            <a:pPr marL="621792" lvl="1" indent="-228599" algn="l" rtl="0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SzPts val="2127"/>
              <a:buChar char="◦"/>
            </a:pPr>
            <a:r>
              <a:rPr lang="ru-RU" sz="2127"/>
              <a:t>Учеба нацеленная на достижение своих целей </a:t>
            </a:r>
            <a:endParaRPr/>
          </a:p>
          <a:p>
            <a:pPr marL="621792" lvl="1" indent="-228599" algn="l" rtl="0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SzPts val="2127"/>
              <a:buChar char="◦"/>
            </a:pPr>
            <a:r>
              <a:rPr lang="ru-RU" sz="2127"/>
              <a:t>Самостоятельное планирование </a:t>
            </a:r>
            <a:endParaRPr/>
          </a:p>
          <a:p>
            <a:pPr marL="621792" lvl="1" indent="-228599" algn="l" rtl="0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SzPts val="2127"/>
              <a:buChar char="◦"/>
            </a:pPr>
            <a:r>
              <a:rPr lang="ru-RU" sz="2127"/>
              <a:t>Умение выделять главное и второстепенное в решении задачи </a:t>
            </a:r>
            <a:endParaRPr/>
          </a:p>
          <a:p>
            <a:pPr marL="365760" lvl="0" indent="-148211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698"/>
              <a:buNone/>
            </a:pPr>
            <a:endParaRPr sz="2497"/>
          </a:p>
        </p:txBody>
      </p:sp>
      <p:sp>
        <p:nvSpPr>
          <p:cNvPr id="164" name="Google Shape;164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/>
              <a:t>Что можно сделать?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>
            <a:spLocks noGrp="1"/>
          </p:cNvSpPr>
          <p:nvPr>
            <p:ph type="body" idx="1"/>
          </p:nvPr>
        </p:nvSpPr>
        <p:spPr>
          <a:xfrm>
            <a:off x="457200" y="404664"/>
            <a:ext cx="8229600" cy="5602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Сосредоточиться на процессе, а  потом уже на результатах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Научить приемам эвристики: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ru-RU"/>
              <a:t> Поиск нового в решении, работе с информацией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ru-RU"/>
              <a:t>Учеба нацеленная на достижение своих целей 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ru-RU"/>
              <a:t>Самостоятельное планирование </a:t>
            </a:r>
            <a:endParaRPr/>
          </a:p>
          <a:p>
            <a:pPr marL="621792" lvl="1" indent="-228600" algn="l" rtl="0"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ru-RU"/>
              <a:t>Умение выделять главное и второстепенное в решении задачи</a:t>
            </a:r>
            <a:endParaRPr/>
          </a:p>
          <a:p>
            <a:pPr marL="621792" lvl="1" indent="-82550" algn="l" rtl="0">
              <a:spcBef>
                <a:spcPts val="324"/>
              </a:spcBef>
              <a:spcAft>
                <a:spcPts val="0"/>
              </a:spcAft>
              <a:buSzPts val="2300"/>
              <a:buNone/>
            </a:pP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Обеспечить много движения любым способом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 Научить приемам релаксации </a:t>
            </a:r>
            <a:endParaRPr/>
          </a:p>
          <a:p>
            <a:pPr marL="365760" lvl="0" indent="-139446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Выделить главное и второстепенное в жизни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Найти для себя действенные способы справляться с тревогой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Организовать четкий распорядок жизни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Поставить свои потребности  на первое место!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В экстремальных условиях благополучие семьи зависит от взрослого! </a:t>
            </a:r>
            <a:endParaRPr/>
          </a:p>
        </p:txBody>
      </p:sp>
      <p:sp>
        <p:nvSpPr>
          <p:cNvPr id="175" name="Google Shape;175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/>
              <a:t>Что нужно вам: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"/>
          <p:cNvSpPr txBox="1">
            <a:spLocks noGrp="1"/>
          </p:cNvSpPr>
          <p:nvPr>
            <p:ph type="body" idx="1"/>
          </p:nvPr>
        </p:nvSpPr>
        <p:spPr>
          <a:xfrm>
            <a:off x="457200" y="1124744"/>
            <a:ext cx="8229600" cy="5328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98"/>
              <a:buChar char="🞂"/>
            </a:pPr>
            <a:r>
              <a:rPr lang="ru-RU" sz="2497"/>
              <a:t>Кон Мари «Магическая уборка» поможет быстро привести дом в порядок и поддерживать чистоту без особых усилий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Char char="🞂"/>
            </a:pPr>
            <a:r>
              <a:rPr lang="ru-RU" sz="2497"/>
              <a:t>15 минут Йоги против плохого настроения </a:t>
            </a:r>
            <a:r>
              <a:rPr lang="ru-RU" sz="2497" u="sng">
                <a:solidFill>
                  <a:schemeClr val="hlink"/>
                </a:solidFill>
                <a:hlinkClick r:id="rId3"/>
              </a:rPr>
              <a:t>https://www.youtube.com/watch?v=4xmP05kRBmo</a:t>
            </a:r>
            <a:r>
              <a:rPr lang="ru-RU" sz="2497"/>
              <a:t> 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Char char="🞂"/>
            </a:pPr>
            <a:r>
              <a:rPr lang="ru-RU" sz="2497"/>
              <a:t>Зумба – веселый танец, который можно танцевать с детьми </a:t>
            </a:r>
            <a:r>
              <a:rPr lang="ru-RU" sz="2497" u="sng">
                <a:solidFill>
                  <a:schemeClr val="hlink"/>
                </a:solidFill>
                <a:hlinkClick r:id="rId4"/>
              </a:rPr>
              <a:t>https://www.youtube.com/watch?v=XJcAojU4jMQ&amp;t=1009s</a:t>
            </a:r>
            <a:endParaRPr sz="2497"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Char char="🞂"/>
            </a:pPr>
            <a:r>
              <a:rPr lang="ru-RU" sz="2497" u="sng">
                <a:solidFill>
                  <a:schemeClr val="hlink"/>
                </a:solidFill>
                <a:hlinkClick r:id="rId5"/>
              </a:rPr>
              <a:t> </a:t>
            </a:r>
            <a:r>
              <a:rPr lang="ru-RU" sz="2497"/>
              <a:t>Мастер-классы по проавполушарному рисованию для всей семьи </a:t>
            </a:r>
            <a:r>
              <a:rPr lang="ru-RU" sz="2497" u="sng">
                <a:solidFill>
                  <a:schemeClr val="hlink"/>
                </a:solidFill>
                <a:hlinkClick r:id="rId5"/>
              </a:rPr>
              <a:t>https://www.youtube.com/channel/UCdZutxI1UnH9N3Fh_TeQ4Kw</a:t>
            </a:r>
            <a:endParaRPr sz="2497"/>
          </a:p>
          <a:p>
            <a:pPr marL="365760" lvl="0" indent="-14821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None/>
            </a:pPr>
            <a:endParaRPr sz="2497"/>
          </a:p>
        </p:txBody>
      </p:sp>
      <p:sp>
        <p:nvSpPr>
          <p:cNvPr id="181" name="Google Shape;181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/>
              <a:t>Это может вам помочь: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7"/>
          <p:cNvSpPr txBox="1">
            <a:spLocks noGrp="1"/>
          </p:cNvSpPr>
          <p:nvPr>
            <p:ph type="body" idx="1"/>
          </p:nvPr>
        </p:nvSpPr>
        <p:spPr>
          <a:xfrm>
            <a:off x="539552" y="620688"/>
            <a:ext cx="8147248" cy="5386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Английский для детей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ru-RU" u="sng">
                <a:solidFill>
                  <a:schemeClr val="hlink"/>
                </a:solidFill>
                <a:hlinkClick r:id="rId3"/>
              </a:rPr>
              <a:t>https://www.youtube.com/channel/UCwICyav2DD_1NZqIvf6F7Jg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Развивающие игры для детей 3-4 лет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ru-RU" u="sng">
                <a:solidFill>
                  <a:schemeClr val="hlink"/>
                </a:solidFill>
                <a:hlinkClick r:id="rId4"/>
              </a:rPr>
              <a:t>https://www.igraemsa.ru/igry-dlja-detej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ru-RU"/>
              <a:t>Обучающие занятия для детей 5 лет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ru-RU" u="sng">
                <a:solidFill>
                  <a:schemeClr val="hlink"/>
                </a:solidFill>
                <a:hlinkClick r:id="rId5"/>
              </a:rPr>
              <a:t>https://logiclike.com/igry-zadaniya/5-let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4330824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24078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61"/>
              <a:buAutoNum type="arabicPeriod"/>
            </a:pPr>
            <a:r>
              <a:rPr lang="ru-RU" sz="2295"/>
              <a:t>Что важно сейчас?</a:t>
            </a:r>
            <a:endParaRPr/>
          </a:p>
          <a:p>
            <a:pPr marL="624078" lvl="0" indent="-5143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61"/>
              <a:buAutoNum type="arabicPeriod"/>
            </a:pPr>
            <a:r>
              <a:rPr lang="ru-RU" sz="2295"/>
              <a:t>Что будет важно потом?</a:t>
            </a:r>
            <a:endParaRPr/>
          </a:p>
          <a:p>
            <a:pPr marL="624078" lvl="0" indent="-5143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61"/>
              <a:buAutoNum type="arabicPeriod"/>
            </a:pPr>
            <a:r>
              <a:rPr lang="ru-RU" sz="2295"/>
              <a:t>Кто из членов вашей семьи занят более важным делом?</a:t>
            </a:r>
            <a:endParaRPr/>
          </a:p>
          <a:p>
            <a:pPr marL="624078" lvl="0" indent="-5143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61"/>
              <a:buAutoNum type="arabicPeriod"/>
            </a:pPr>
            <a:r>
              <a:rPr lang="ru-RU" sz="2295"/>
              <a:t>Какую помощь и от кого вы можете получить прямо сейчас? </a:t>
            </a:r>
            <a:endParaRPr/>
          </a:p>
          <a:p>
            <a:pPr marL="624078" lvl="0" indent="-5143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61"/>
              <a:buAutoNum type="arabicPeriod"/>
            </a:pPr>
            <a:r>
              <a:rPr lang="ru-RU" sz="2295"/>
              <a:t>От чего можно отказаться без ущерба для себя и семьи?</a:t>
            </a:r>
            <a:endParaRPr sz="2295"/>
          </a:p>
        </p:txBody>
      </p:sp>
      <p:sp>
        <p:nvSpPr>
          <p:cNvPr id="109" name="Google Shape;109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/>
              <a:t>Расставляем приоритеты </a:t>
            </a:r>
            <a:endParaRPr/>
          </a:p>
        </p:txBody>
      </p:sp>
      <p:pic>
        <p:nvPicPr>
          <p:cNvPr id="110" name="Google Shape;110;p14" descr="https://static4.depositphotos.com/1018174/426/i/950/depositphotos_4267422-stock-photo-young-businesswoman-playing-ches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60032" y="1196752"/>
            <a:ext cx="3908071" cy="53735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>
            <a:spLocks noGrp="1"/>
          </p:cNvSpPr>
          <p:nvPr>
            <p:ph type="body" idx="1"/>
          </p:nvPr>
        </p:nvSpPr>
        <p:spPr>
          <a:xfrm>
            <a:off x="467544" y="332656"/>
            <a:ext cx="8229600" cy="5386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ru-RU"/>
              <a:t>Что нужно прямо сейчас? </a:t>
            </a:r>
            <a:endParaRPr/>
          </a:p>
        </p:txBody>
      </p:sp>
      <p:pic>
        <p:nvPicPr>
          <p:cNvPr id="116" name="Google Shape;116;p15" descr="https://getimg.germany.ru/g/https:/a.d-cd.net/bba3bf6s-1920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68760"/>
            <a:ext cx="9217024" cy="5184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>
            <a:spLocks noGrp="1"/>
          </p:cNvSpPr>
          <p:nvPr>
            <p:ph type="body" idx="1"/>
          </p:nvPr>
        </p:nvSpPr>
        <p:spPr>
          <a:xfrm>
            <a:off x="323528" y="47667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ru-RU"/>
              <a:t>Посмотрим за горизонт…</a:t>
            </a:r>
            <a:endParaRPr/>
          </a:p>
        </p:txBody>
      </p:sp>
      <p:pic>
        <p:nvPicPr>
          <p:cNvPr id="122" name="Google Shape;122;p16" descr="https://biz-person.ru/wp-content/uploads/2019/11/14595557-768x578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9632" y="1412776"/>
            <a:ext cx="6955160" cy="52344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1" algn="l" rtl="0">
              <a:spcBef>
                <a:spcPts val="0"/>
              </a:spcBef>
              <a:spcAft>
                <a:spcPts val="0"/>
              </a:spcAft>
              <a:buSzPts val="2448"/>
              <a:buChar char="🞂"/>
            </a:pPr>
            <a:r>
              <a:rPr lang="ru-RU" sz="3600"/>
              <a:t>Удовлетворение естественных потребностей всех членов семьи</a:t>
            </a:r>
            <a:endParaRPr/>
          </a:p>
          <a:p>
            <a:pPr marL="365760" lvl="0" indent="-256031" algn="l" rtl="0">
              <a:spcBef>
                <a:spcPts val="400"/>
              </a:spcBef>
              <a:spcAft>
                <a:spcPts val="0"/>
              </a:spcAft>
              <a:buSzPts val="2448"/>
              <a:buChar char="🞂"/>
            </a:pPr>
            <a:r>
              <a:rPr lang="ru-RU" sz="3600"/>
              <a:t>Работа взрослых членов семьи</a:t>
            </a:r>
            <a:endParaRPr/>
          </a:p>
          <a:p>
            <a:pPr marL="365760" lvl="0" indent="-256031" algn="l" rtl="0">
              <a:spcBef>
                <a:spcPts val="400"/>
              </a:spcBef>
              <a:spcAft>
                <a:spcPts val="0"/>
              </a:spcAft>
              <a:buSzPts val="2448"/>
              <a:buChar char="🞂"/>
            </a:pPr>
            <a:r>
              <a:rPr lang="ru-RU" sz="3600"/>
              <a:t>Чувство защищенности у детей </a:t>
            </a:r>
            <a:endParaRPr/>
          </a:p>
          <a:p>
            <a:pPr marL="365760" lvl="0" indent="-256031" algn="l" rtl="0">
              <a:spcBef>
                <a:spcPts val="400"/>
              </a:spcBef>
              <a:spcAft>
                <a:spcPts val="0"/>
              </a:spcAft>
              <a:buSzPts val="2448"/>
              <a:buChar char="🞂"/>
            </a:pPr>
            <a:r>
              <a:rPr lang="ru-RU" sz="3600"/>
              <a:t>Сохранение близости и теплых отношений в семье</a:t>
            </a:r>
            <a:endParaRPr/>
          </a:p>
          <a:p>
            <a:pPr marL="365760" lvl="0" indent="-256031" algn="l" rtl="0">
              <a:spcBef>
                <a:spcPts val="400"/>
              </a:spcBef>
              <a:spcAft>
                <a:spcPts val="0"/>
              </a:spcAft>
              <a:buSzPts val="2448"/>
              <a:buChar char="🞂"/>
            </a:pPr>
            <a:r>
              <a:rPr lang="ru-RU" sz="3600"/>
              <a:t>«Короткие» и «Длинные» цели </a:t>
            </a:r>
            <a:endParaRPr/>
          </a:p>
          <a:p>
            <a:pPr marL="365760" lvl="0" indent="-100583" algn="l" rtl="0">
              <a:spcBef>
                <a:spcPts val="400"/>
              </a:spcBef>
              <a:spcAft>
                <a:spcPts val="0"/>
              </a:spcAft>
              <a:buSzPts val="2448"/>
              <a:buNone/>
            </a:pPr>
            <a:endParaRPr sz="3600"/>
          </a:p>
        </p:txBody>
      </p:sp>
      <p:sp>
        <p:nvSpPr>
          <p:cNvPr id="128" name="Google Shape;128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/>
              <a:t>Итак, что в приоритете?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ru-RU" b="1"/>
              <a:t>Что ему нужно сейчас?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Еда, сон свежий воздух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Мамины хорошие эмоции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Много впечатлений от окружающего мира</a:t>
            </a:r>
            <a:endParaRPr/>
          </a:p>
          <a:p>
            <a:pPr marL="365760" lvl="0" indent="-139446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ru-RU" b="1"/>
              <a:t>Что важно для будущего?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Чувство опоры и надежности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ru-RU"/>
              <a:t> </a:t>
            </a:r>
            <a:endParaRPr/>
          </a:p>
          <a:p>
            <a:pPr marL="365760" lvl="0" indent="-139446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/>
          </a:p>
        </p:txBody>
      </p:sp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/>
              <a:t>Вашему ребенку 1-3 года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13"/>
              <a:buChar char="🞂"/>
            </a:pPr>
            <a:r>
              <a:rPr lang="ru-RU" sz="2960"/>
              <a:t>«Параллельная жизнь»  - ребенок «помогает» вам в  ваших занятиях 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13"/>
              <a:buChar char="🞂"/>
            </a:pPr>
            <a:r>
              <a:rPr lang="ru-RU" sz="2960"/>
              <a:t>Больше подвижных игр 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13"/>
              <a:buChar char="🞂"/>
            </a:pPr>
            <a:r>
              <a:rPr lang="ru-RU" sz="2960"/>
              <a:t>Зная своего ребенка, вы можете предугадывать события дня и вести его от события к событию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13"/>
              <a:buChar char="🞂"/>
            </a:pPr>
            <a:r>
              <a:rPr lang="ru-RU" sz="2960"/>
              <a:t>Запросить максимальную помощь! (папа, старшие дети, бабушки)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13"/>
              <a:buChar char="🞂"/>
            </a:pPr>
            <a:r>
              <a:rPr lang="ru-RU" sz="2960"/>
              <a:t>Объяснить ситуацию на работе  и попробовать снизить нагрузку  </a:t>
            </a:r>
            <a:endParaRPr/>
          </a:p>
          <a:p>
            <a:pPr marL="365760" lvl="0" indent="-14821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None/>
            </a:pPr>
            <a:endParaRPr sz="2497"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None/>
            </a:pPr>
            <a:endParaRPr sz="2497"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None/>
            </a:pPr>
            <a:endParaRPr sz="2497"/>
          </a:p>
        </p:txBody>
      </p:sp>
      <p:sp>
        <p:nvSpPr>
          <p:cNvPr id="140" name="Google Shape;140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/>
              <a:t>Что можно сделать?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ru-RU" b="1"/>
              <a:t>Что ему нужно сейчас?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Через игру и помощь взрослых познакомиться с миром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Установить порядок отношений между людьми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Наработать сценарии поведения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ru-RU" b="1"/>
              <a:t>Что ему нужно будет потом?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ru-RU"/>
              <a:t>Самостоятельность ,смелость ,умение проявить инициативу   </a:t>
            </a:r>
            <a:endParaRPr/>
          </a:p>
        </p:txBody>
      </p:sp>
      <p:sp>
        <p:nvSpPr>
          <p:cNvPr id="146" name="Google Shape;146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/>
              <a:t>Вашему ребенку 3-6 лет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Постепенно, шаг за шагом, отдавать ответственность:</a:t>
            </a:r>
            <a:endParaRPr/>
          </a:p>
          <a:p>
            <a:pPr marL="624078" lvl="0" indent="-514350" algn="l" rtl="0">
              <a:spcBef>
                <a:spcPts val="400"/>
              </a:spcBef>
              <a:spcAft>
                <a:spcPts val="0"/>
              </a:spcAft>
              <a:buSzPts val="1836"/>
              <a:buFont typeface="Lucida Sans"/>
              <a:buAutoNum type="arabicPeriod"/>
            </a:pPr>
            <a:r>
              <a:rPr lang="ru-RU"/>
              <a:t>Самообслуживание</a:t>
            </a:r>
            <a:endParaRPr/>
          </a:p>
          <a:p>
            <a:pPr marL="624078" lvl="0" indent="-514350" algn="l" rtl="0">
              <a:spcBef>
                <a:spcPts val="400"/>
              </a:spcBef>
              <a:spcAft>
                <a:spcPts val="0"/>
              </a:spcAft>
              <a:buSzPts val="1836"/>
              <a:buFont typeface="Lucida Sans"/>
              <a:buAutoNum type="arabicPeriod"/>
            </a:pPr>
            <a:r>
              <a:rPr lang="ru-RU"/>
              <a:t>Найти себе занятие</a:t>
            </a:r>
            <a:endParaRPr/>
          </a:p>
          <a:p>
            <a:pPr marL="624078" lvl="0" indent="-514350" algn="l" rtl="0">
              <a:spcBef>
                <a:spcPts val="400"/>
              </a:spcBef>
              <a:spcAft>
                <a:spcPts val="0"/>
              </a:spcAft>
              <a:buSzPts val="1836"/>
              <a:buFont typeface="Lucida Sans"/>
              <a:buAutoNum type="arabicPeriod"/>
            </a:pPr>
            <a:r>
              <a:rPr lang="ru-RU"/>
              <a:t>Взять на себя часть домашних дел</a:t>
            </a:r>
            <a:endParaRPr/>
          </a:p>
          <a:p>
            <a:pPr marL="624078" lvl="0" indent="-514350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ru-RU"/>
              <a:t>Превратить жизнь в большой квест: </a:t>
            </a:r>
            <a:endParaRPr/>
          </a:p>
          <a:p>
            <a:pPr marL="624078" lvl="0" indent="-514350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ru-RU"/>
              <a:t> помогать ставить цели, достигать их и получать награды </a:t>
            </a:r>
            <a:endParaRPr/>
          </a:p>
        </p:txBody>
      </p:sp>
      <p:sp>
        <p:nvSpPr>
          <p:cNvPr id="152" name="Google Shape;152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ru-RU"/>
              <a:t>Что можно сделать?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ткрытая">
  <a:themeElements>
    <a:clrScheme name="Открытая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Office PowerPoint</Application>
  <PresentationFormat>Экран (4:3)</PresentationFormat>
  <Paragraphs>99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У меня ничего не получается </vt:lpstr>
      <vt:lpstr>Расставляем приоритеты </vt:lpstr>
      <vt:lpstr>Презентация PowerPoint</vt:lpstr>
      <vt:lpstr>Презентация PowerPoint</vt:lpstr>
      <vt:lpstr>Итак, что в приоритете? </vt:lpstr>
      <vt:lpstr>Вашему ребенку 1-3 года </vt:lpstr>
      <vt:lpstr>Что можно сделать? </vt:lpstr>
      <vt:lpstr>Вашему ребенку 3-6 лет </vt:lpstr>
      <vt:lpstr>Что можно сделать? </vt:lpstr>
      <vt:lpstr>Ваш ребенок школьник на онлайн-обучении </vt:lpstr>
      <vt:lpstr>Что можно сделать? </vt:lpstr>
      <vt:lpstr>Презентация PowerPoint</vt:lpstr>
      <vt:lpstr>Что нужно вам:</vt:lpstr>
      <vt:lpstr>Это может вам помочь: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меня ничего не получается </dc:title>
  <dc:creator>СЦ_Цифра</dc:creator>
  <cp:lastModifiedBy>СЦ_Цифра</cp:lastModifiedBy>
  <cp:revision>1</cp:revision>
  <dcterms:modified xsi:type="dcterms:W3CDTF">2020-06-08T08:39:03Z</dcterms:modified>
</cp:coreProperties>
</file>